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3" r:id="rId2"/>
    <p:sldId id="275" r:id="rId3"/>
    <p:sldId id="297" r:id="rId4"/>
    <p:sldId id="276" r:id="rId5"/>
    <p:sldId id="277" r:id="rId6"/>
    <p:sldId id="316" r:id="rId7"/>
    <p:sldId id="312" r:id="rId8"/>
    <p:sldId id="299" r:id="rId9"/>
    <p:sldId id="304" r:id="rId10"/>
    <p:sldId id="305" r:id="rId11"/>
    <p:sldId id="306" r:id="rId12"/>
    <p:sldId id="310" r:id="rId13"/>
    <p:sldId id="311" r:id="rId14"/>
    <p:sldId id="282" r:id="rId15"/>
    <p:sldId id="309" r:id="rId16"/>
    <p:sldId id="285" r:id="rId17"/>
    <p:sldId id="307" r:id="rId18"/>
    <p:sldId id="308" r:id="rId19"/>
    <p:sldId id="289" r:id="rId20"/>
    <p:sldId id="290" r:id="rId21"/>
    <p:sldId id="279" r:id="rId22"/>
    <p:sldId id="313" r:id="rId23"/>
    <p:sldId id="280" r:id="rId24"/>
    <p:sldId id="283" r:id="rId25"/>
    <p:sldId id="284" r:id="rId26"/>
    <p:sldId id="315" r:id="rId27"/>
    <p:sldId id="317" r:id="rId28"/>
    <p:sldId id="319" r:id="rId29"/>
    <p:sldId id="300" r:id="rId30"/>
    <p:sldId id="274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CC4E5D11-F00F-4EF7-ABC2-EEFA45604C9F}">
          <p14:sldIdLst/>
        </p14:section>
        <p14:section name="Default Section" id="{EA42C54B-4EC7-43BD-A7D2-8C7804152722}">
          <p14:sldIdLst>
            <p14:sldId id="273"/>
            <p14:sldId id="275"/>
            <p14:sldId id="297"/>
            <p14:sldId id="276"/>
            <p14:sldId id="277"/>
            <p14:sldId id="316"/>
            <p14:sldId id="312"/>
          </p14:sldIdLst>
        </p14:section>
        <p14:section name="2º Pitch" id="{CE234EBE-B1C1-43D8-8F9A-847631EF3BFA}">
          <p14:sldIdLst>
            <p14:sldId id="299"/>
            <p14:sldId id="304"/>
            <p14:sldId id="305"/>
            <p14:sldId id="306"/>
            <p14:sldId id="310"/>
            <p14:sldId id="311"/>
            <p14:sldId id="282"/>
            <p14:sldId id="309"/>
            <p14:sldId id="285"/>
            <p14:sldId id="307"/>
            <p14:sldId id="308"/>
            <p14:sldId id="289"/>
            <p14:sldId id="290"/>
          </p14:sldIdLst>
        </p14:section>
        <p14:section name="3º Pitch" id="{4DB5303C-AD14-4F2A-9B42-ED168E74B9BE}">
          <p14:sldIdLst>
            <p14:sldId id="279"/>
            <p14:sldId id="313"/>
            <p14:sldId id="280"/>
            <p14:sldId id="283"/>
            <p14:sldId id="284"/>
            <p14:sldId id="315"/>
            <p14:sldId id="317"/>
          </p14:sldIdLst>
        </p14:section>
        <p14:section name="4º Pitch" id="{F183A56A-FFCA-444E-AAAB-96AF032E1B54}">
          <p14:sldIdLst>
            <p14:sldId id="319"/>
            <p14:sldId id="30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Arsenio" initials="RA" lastIdx="1" clrIdx="0">
    <p:extLst>
      <p:ext uri="{19B8F6BF-5375-455C-9EA6-DF929625EA0E}">
        <p15:presenceInfo xmlns:p15="http://schemas.microsoft.com/office/powerpoint/2012/main" userId="d4813598dc4ae9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31T23:14:15.430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D482-D99F-4465-B172-2814DC49493A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295C-B848-46B5-9896-01895E7412F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658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https://www.mockplus.com/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desktop-based tool for prototyping mobile, web and desktop apps easily and quickly. Create interactions by simple drag-and-drop and your teamwork will be time-efficient with the collaboration features.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Smart: http://run.mockplus.com/rSOq4RoMW2o69fbBR8qE/index.html?to=5F9659E3-EDA4-4C07-8759-EB5F8E8F3CF6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AE099-526D-4C22-B056-6F83C882D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9EB182-CFD0-4980-ABE1-81112C467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2E23EF-A028-446A-824D-4F3047D1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6AEEFC-DF56-44E1-AAA0-1FC51BEC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DE79B3-4237-4052-8C0C-4EEDF5C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68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F11DA-9EFE-4B41-BFF1-DA3244A5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3A1EC75-484C-4980-80B5-539FB1AE7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268253-EA62-4CDC-B907-575C46C5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E8EFFEE-17A9-4951-9E17-5AC78AFE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F27529-0E86-400E-9641-AB69277F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205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AF0EDD-FF0A-4355-A048-43D9F5B4D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9721053-E229-47B8-9EC1-4746479FB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0FADB96-BDBA-463B-8E38-986A9FDE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393D709-D229-4DD1-AAE9-15EA7385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31F2F78-A4F4-40F5-8BEF-9961A9FD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437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80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0D78B-24EC-4D3B-8F40-4A997563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91EEBF-35C5-4B38-91AA-8E723C3F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89F89B-46E6-43F9-91AA-7DF0E2F8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C6F58F-98C7-427C-9F0D-8D0CD1636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821032-1831-4F1A-BD13-9D775023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61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D2815-B2C0-4713-9148-F0DE5D80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12DFBD5-D7DE-4DDA-A1F7-0A2A48A4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498F812-3221-4603-AA4C-9AD4517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C09DFB0-9A38-4338-883A-A0F3ACFF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672F44-4551-43FC-A0F8-6E481A84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328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5B101-F5E8-4CAA-AC54-3058B298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E6058-AB4D-427C-BF61-C4CF6FEF0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DC2F148-A356-4E9D-9398-7C6556D28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293F70-285E-47DB-AF0E-5510FA50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D500084-DB52-45DD-A823-72617855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DC0B692-F31A-4871-AB68-72533E63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70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35B0E-45B8-4F33-A403-AEFF6A77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EF1443F-4CFC-4C52-9B0C-76F2C2725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05BC973-D037-47CC-B083-7029E47AC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48A88A0-C7EE-4DF7-AA3C-2DCD2573A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EA555E4-61B4-4DC6-9671-C7231DD6E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CE624AD-6B8D-4F83-AACB-A284261D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928F403-37C2-497B-AD51-4AD282D0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056DAE9-185E-4D30-9276-18AFE640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047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52080-C825-49E4-81BC-E6370F03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4364FB2-CF0B-4ED6-991D-A982225E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CCA7B0E-4D13-4D0F-903B-DEF0087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7E2146-5BB2-4633-B66E-BFEDF9FA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94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900BBC7-DDBF-48A6-AC53-AC2B3F8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7166F0E-87D6-485F-BA68-343DFE60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A6915D-526E-46F7-8561-125FEEE9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65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74AEC-1EFE-4113-A293-69DCBF86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04D4B9-FCB1-4E6D-A404-2ACBB9CB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EBF7A98-9A0F-4166-8DD3-ECF46818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5BAA01-E8EE-4849-B6F4-E61D1704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69D3A73-4EFB-4DE8-BEE7-6840B92F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D1273C-FADD-4C71-BDD2-E60339B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08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C55E9-2920-46AE-9874-B9F4244C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D490FA9-DF27-41AC-9211-19F214E44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E39432C-4C95-4445-A672-6617ADF39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542E017-2960-4DB3-8112-CD0596B2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784725E-756C-4275-AA86-EDF3E782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549CE4-8E7F-4835-BAF5-145C705C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75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5AAC00A-03BC-40DF-8236-0B502AAA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8053363-2B2F-4312-9FF7-3A443F19E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31888B-7D92-47B7-90DD-68E19B16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F9C77-3635-499A-8965-8660765EF814}" type="datetimeFigureOut">
              <a:rPr lang="pt-PT" smtClean="0"/>
              <a:t>03/02/2021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3D379EE-A8FE-4F07-8788-3ECA85E29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FAE0689-E300-48D2-ADA2-3DC36111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F14F-3D58-4C2F-BF5C-5CE9BFD3AD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0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jsilva.sdl@gmail.com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rossamaral@hotmail.com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silvaue/OneClickEat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/>
              <a:t>OneClickEat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João Silva </a:t>
            </a:r>
          </a:p>
          <a:p>
            <a:r>
              <a:rPr lang="es-ES" sz="2400" dirty="0"/>
              <a:t>Ross Amaral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077C09BD-1EAE-4AC3-9341-7E3D38313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18" y="2611841"/>
            <a:ext cx="2751058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80131"/>
              </p:ext>
            </p:extLst>
          </p:nvPr>
        </p:nvGraphicFramePr>
        <p:xfrm>
          <a:off x="530180" y="1356685"/>
          <a:ext cx="11131639" cy="526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1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794688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580433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763088">
                <a:tc>
                  <a:txBody>
                    <a:bodyPr/>
                    <a:lstStyle/>
                    <a:p>
                      <a:r>
                        <a:rPr lang="pt-PT" dirty="0"/>
                        <a:t>FR07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Lista de favoritos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ao utilizador personalizar a sua lista de favoritos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801403">
                <a:tc>
                  <a:txBody>
                    <a:bodyPr/>
                    <a:lstStyle/>
                    <a:p>
                      <a:r>
                        <a:rPr lang="pt-PT" dirty="0"/>
                        <a:t>FR08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Avaliação de restaurante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avalie um restaurante através de um sistema de avaliação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Média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1282246">
                <a:tc>
                  <a:txBody>
                    <a:bodyPr/>
                    <a:lstStyle/>
                    <a:p>
                      <a:r>
                        <a:rPr lang="pt-PT" dirty="0"/>
                        <a:t>FR09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Chat cliente/restaurante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entre em contacto com um restaurante através de um chat disponibilizado na aplicação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24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40516"/>
              </p:ext>
            </p:extLst>
          </p:nvPr>
        </p:nvGraphicFramePr>
        <p:xfrm>
          <a:off x="530180" y="1356685"/>
          <a:ext cx="11131639" cy="508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1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794688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580433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763088">
                <a:tc>
                  <a:txBody>
                    <a:bodyPr/>
                    <a:lstStyle/>
                    <a:p>
                      <a:r>
                        <a:rPr lang="pt-PT" dirty="0"/>
                        <a:t>FR10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Cálculo de rota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ao utilizador calcular a rota do seu ponto atual até ao restaurante pretendido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801403">
                <a:tc>
                  <a:txBody>
                    <a:bodyPr/>
                    <a:lstStyle/>
                    <a:p>
                      <a:r>
                        <a:rPr lang="pt-PT" dirty="0"/>
                        <a:t>FR11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Mapa de restaurantes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possui um mapa representativo dos restaurantes próximos da localização atual ao utilizador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Baixa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1282246">
                <a:tc>
                  <a:txBody>
                    <a:bodyPr/>
                    <a:lstStyle/>
                    <a:p>
                      <a:r>
                        <a:rPr lang="pt-PT" dirty="0"/>
                        <a:t>FR12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Menu de login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disponibiliza um menu para que o utilizador possa fazer login e seja validado na aplicação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34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48365"/>
              </p:ext>
            </p:extLst>
          </p:nvPr>
        </p:nvGraphicFramePr>
        <p:xfrm>
          <a:off x="530180" y="1356685"/>
          <a:ext cx="11131639" cy="4540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1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794688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580433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763088">
                <a:tc>
                  <a:txBody>
                    <a:bodyPr/>
                    <a:lstStyle/>
                    <a:p>
                      <a:r>
                        <a:rPr lang="pt-PT" dirty="0"/>
                        <a:t>FR13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Registo de utilizador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 criação de novos utilizadores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801403">
                <a:tc>
                  <a:txBody>
                    <a:bodyPr/>
                    <a:lstStyle/>
                    <a:p>
                      <a:r>
                        <a:rPr lang="pt-PT" dirty="0"/>
                        <a:t>FR14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Alteração de dados do utilizador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 um utilizador editar os seus dados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Baixa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1282246">
                <a:tc>
                  <a:txBody>
                    <a:bodyPr/>
                    <a:lstStyle/>
                    <a:p>
                      <a:r>
                        <a:rPr lang="pt-PT" dirty="0"/>
                        <a:t>FR15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Cancelar utilizador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a conta de um utilizador seja desativada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Baixa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52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32784"/>
              </p:ext>
            </p:extLst>
          </p:nvPr>
        </p:nvGraphicFramePr>
        <p:xfrm>
          <a:off x="530180" y="1356685"/>
          <a:ext cx="11131639" cy="4540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1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794688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580433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763088">
                <a:tc>
                  <a:txBody>
                    <a:bodyPr/>
                    <a:lstStyle/>
                    <a:p>
                      <a:r>
                        <a:rPr lang="pt-PT" dirty="0"/>
                        <a:t>FR16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Registo de restaurante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o registo de novos restaurantes na plataforma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801403">
                <a:tc>
                  <a:txBody>
                    <a:bodyPr/>
                    <a:lstStyle/>
                    <a:p>
                      <a:r>
                        <a:rPr lang="pt-PT" dirty="0"/>
                        <a:t>FR17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Alteração de dados de restaurante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os dados de um restaurante sejam alterados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Baixa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1282246">
                <a:tc>
                  <a:txBody>
                    <a:bodyPr/>
                    <a:lstStyle/>
                    <a:p>
                      <a:r>
                        <a:rPr lang="pt-PT" dirty="0"/>
                        <a:t>FR18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Cancelar restaurante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a conta de um restaurante seja desativada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Baixa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1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A2B0FB-C1E5-4C8D-B2B1-6A92B5372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06" y="1239659"/>
            <a:ext cx="7981788" cy="54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4F2BAC6E-DF0E-4585-8D83-0F14421D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831229"/>
              </p:ext>
            </p:extLst>
          </p:nvPr>
        </p:nvGraphicFramePr>
        <p:xfrm>
          <a:off x="1014241" y="1315955"/>
          <a:ext cx="102604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200">
                  <a:extLst>
                    <a:ext uri="{9D8B030D-6E8A-4147-A177-3AD203B41FA5}">
                      <a16:colId xmlns:a16="http://schemas.microsoft.com/office/drawing/2014/main" val="850142720"/>
                    </a:ext>
                  </a:extLst>
                </a:gridCol>
                <a:gridCol w="5130200">
                  <a:extLst>
                    <a:ext uri="{9D8B030D-6E8A-4147-A177-3AD203B41FA5}">
                      <a16:colId xmlns:a16="http://schemas.microsoft.com/office/drawing/2014/main" val="3893019709"/>
                    </a:ext>
                  </a:extLst>
                </a:gridCol>
              </a:tblGrid>
              <a:tr h="347242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Nome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Descrição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71283"/>
                  </a:ext>
                </a:extLst>
              </a:tr>
              <a:tr h="352065">
                <a:tc>
                  <a:txBody>
                    <a:bodyPr/>
                    <a:lstStyle/>
                    <a:p>
                      <a:r>
                        <a:rPr lang="pt-PT" dirty="0"/>
                        <a:t>UC01: Login na aplicação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 efetua login na aplicação.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92398"/>
                  </a:ext>
                </a:extLst>
              </a:tr>
              <a:tr h="352065">
                <a:tc>
                  <a:txBody>
                    <a:bodyPr/>
                    <a:lstStyle/>
                    <a:p>
                      <a:r>
                        <a:rPr lang="pt-PT" dirty="0"/>
                        <a:t>UC02: Validar Login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sistema valida o login de um utilizador.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81259"/>
                  </a:ext>
                </a:extLst>
              </a:tr>
              <a:tr h="439601">
                <a:tc>
                  <a:txBody>
                    <a:bodyPr/>
                    <a:lstStyle/>
                    <a:p>
                      <a:r>
                        <a:rPr lang="pt-PT" dirty="0"/>
                        <a:t>UC03: Pesquisar restaurante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 pesquisa por restaurantes afim de encontrar o restaurante pretendido.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07653"/>
                  </a:ext>
                </a:extLst>
              </a:tr>
              <a:tr h="607673">
                <a:tc>
                  <a:txBody>
                    <a:bodyPr/>
                    <a:lstStyle/>
                    <a:p>
                      <a:r>
                        <a:rPr lang="pt-PT" dirty="0"/>
                        <a:t>UC04: Reservar mesa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Cliente efetua a reserva de uma mesa após escolher o menu e confirmar o pedido de reserva.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15093"/>
                  </a:ext>
                </a:extLst>
              </a:tr>
              <a:tr h="352065">
                <a:tc>
                  <a:txBody>
                    <a:bodyPr/>
                    <a:lstStyle/>
                    <a:p>
                      <a:r>
                        <a:rPr lang="pt-PT" dirty="0"/>
                        <a:t>UC05: Escolher menu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Cliente escolhe o menu afim de efetuar uma reserva.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31288"/>
                  </a:ext>
                </a:extLst>
              </a:tr>
              <a:tr h="607673">
                <a:tc>
                  <a:txBody>
                    <a:bodyPr/>
                    <a:lstStyle/>
                    <a:p>
                      <a:r>
                        <a:rPr lang="pt-PT" dirty="0"/>
                        <a:t>UC06: Avaliar restaurante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 avalia o restaurante através de um sistema de ratings.</a:t>
                      </a:r>
                      <a:endParaRPr lang="pt-P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15741"/>
                  </a:ext>
                </a:extLst>
              </a:tr>
              <a:tr h="352065">
                <a:tc>
                  <a:txBody>
                    <a:bodyPr/>
                    <a:lstStyle/>
                    <a:p>
                      <a:r>
                        <a:rPr lang="pt-PT" dirty="0"/>
                        <a:t>UC07: Confirmar reserva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Cliente confirma que quer realizar uma reserva.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773094"/>
                  </a:ext>
                </a:extLst>
              </a:tr>
              <a:tr h="607673">
                <a:tc>
                  <a:txBody>
                    <a:bodyPr/>
                    <a:lstStyle/>
                    <a:p>
                      <a:r>
                        <a:rPr lang="pt-PT" dirty="0"/>
                        <a:t>UC08: Validar reserva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restaurante valida uma reserva por parte de um utilizador.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84634"/>
                  </a:ext>
                </a:extLst>
              </a:tr>
              <a:tr h="868105">
                <a:tc>
                  <a:txBody>
                    <a:bodyPr/>
                    <a:lstStyle/>
                    <a:p>
                      <a:r>
                        <a:rPr lang="pt-PT" dirty="0"/>
                        <a:t>UC09: Calcular rota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 a rota do ponto atual do cliente ao restaurante pretendido.</a:t>
                      </a:r>
                      <a:endParaRPr lang="pt-PT" dirty="0"/>
                    </a:p>
                    <a:p>
                      <a:endParaRPr lang="pt-P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233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47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UC03 – «Pesquisar Restaurante»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22371"/>
              </p:ext>
            </p:extLst>
          </p:nvPr>
        </p:nvGraphicFramePr>
        <p:xfrm>
          <a:off x="838970" y="1127464"/>
          <a:ext cx="10514059" cy="51766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788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Descrição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várias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formas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um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seus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favoritos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filtros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666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>
                          <a:effectLst/>
                        </a:rPr>
                        <a:t>Pré-condições</a:t>
                      </a:r>
                      <a:endParaRPr lang="en-GB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aplicação.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30489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Principal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interage com o sistema para pesquisar por um restaurante;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Cliente utiliza uma das formas de pesquisa disponíveis (favoritos, pesquisa avançada, pesquisa por filtros);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Sistema processa os dados conforme a opção introduzida pelo cliente;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apresenta os dados da pesquisa ao cliente;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Cliente tem acesso aos restaurantes de acordo com a pesquisa realizada;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Cliente poderá efetuar várias ações assim que selecionar o restaurante pretendido.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204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Alternativo 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possui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cenários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alternativos.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201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Pós-Condições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4211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Cenário de Exceção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41888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b="1" dirty="0">
                          <a:effectLst/>
                        </a:rPr>
                        <a:t>Pós-Condições</a:t>
                      </a:r>
                      <a:endParaRPr lang="en-GB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pesquisa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UC04 – «Reservar Mesa»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93081"/>
              </p:ext>
            </p:extLst>
          </p:nvPr>
        </p:nvGraphicFramePr>
        <p:xfrm>
          <a:off x="838970" y="1060630"/>
          <a:ext cx="10514059" cy="5309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6260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Descrição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uma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mesa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personalizando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seu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pedido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selecionado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Assim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que 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aprovada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essa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é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apenas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questão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5775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</a:rPr>
                        <a:t>Pré-condições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selecionado um restaurante.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267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Principal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Cliente interage com o sistema para efetuar a reserva de uma mesa;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 personaliza a sua reserva (data, menu entre outros detalhes);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valida se a reserva está em conformidade;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envia um pedido de aprovação para o restaurante;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 aprova ou rejeita o pedido;</a:t>
                      </a:r>
                    </a:p>
                    <a:p>
                      <a:pPr marL="228600" indent="-2286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envia ao cliente uma resposta com o pedido, se este for aceite a reserva está confirmada.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3567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Alternativo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possui cenários alternativos.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274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605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de Exceção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799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para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63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UC09 – «Calcular Rota»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1674"/>
              </p:ext>
            </p:extLst>
          </p:nvPr>
        </p:nvGraphicFramePr>
        <p:xfrm>
          <a:off x="838970" y="1091714"/>
          <a:ext cx="10514059" cy="5278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8964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Descrição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calular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rota da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sua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localização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tempo real para o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pretendido</a:t>
                      </a:r>
                      <a:r>
                        <a:rPr lang="en-GB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4350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</a:rPr>
                        <a:t>Pré-condições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efetuado login na aplicação;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selecionado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um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restaurante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1320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Principal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interage com o sistema para efetuar o cálculo de uma rota;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Cliente pede ao sistema para calcular a rota do seu ponto de localização até ao restaurante selecionado;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Sistema acede à localização do cliente e à localização do restaurante e efetua o cálculo;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Sistema envia ao cliente o resultado do cálculo;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Cliente recebe o resultado obtendo assim a melhor rota para o restaurante escolhido.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Alternativo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possui cenários alternativos.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18201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7872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Cenário de Exceção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seleciona a opção cancelar.</a:t>
                      </a:r>
                      <a:endParaRPr lang="en-GB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4350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</a:rPr>
                        <a:t>Pós-Condições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apresenta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menu principal;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Cliente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regressa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calcular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rota para a </a:t>
                      </a:r>
                      <a:r>
                        <a:rPr lang="en-GB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página</a:t>
                      </a:r>
                      <a:r>
                        <a:rPr lang="en-GB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principal.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4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7EFDA7-DB92-4B8F-9BF5-537A131ED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52" y="1439686"/>
            <a:ext cx="733869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João Silva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dirty="0"/>
              <a:t>Nome: João Silva</a:t>
            </a:r>
          </a:p>
          <a:p>
            <a:pPr algn="just"/>
            <a:r>
              <a:rPr lang="pt-PT" dirty="0"/>
              <a:t>Contacto: </a:t>
            </a:r>
            <a:r>
              <a:rPr lang="pt-PT" dirty="0">
                <a:hlinkClick r:id="rId2"/>
              </a:rPr>
              <a:t>jsilva.sdl@gmail.com</a:t>
            </a:r>
            <a:endParaRPr lang="pt-PT" dirty="0"/>
          </a:p>
          <a:p>
            <a:pPr algn="just"/>
            <a:r>
              <a:rPr lang="pt-PT" dirty="0"/>
              <a:t>Hard </a:t>
            </a:r>
            <a:r>
              <a:rPr lang="pt-PT" dirty="0" err="1"/>
              <a:t>Skills</a:t>
            </a:r>
            <a:r>
              <a:rPr lang="pt-PT" dirty="0"/>
              <a:t>: </a:t>
            </a:r>
          </a:p>
          <a:p>
            <a:pPr lvl="1" algn="just"/>
            <a:r>
              <a:rPr lang="pt-PT" dirty="0"/>
              <a:t>Técnico de gestão de redes e sistemas informáticos – </a:t>
            </a:r>
            <a:r>
              <a:rPr lang="pt-PT" dirty="0" err="1"/>
              <a:t>Cet</a:t>
            </a:r>
            <a:r>
              <a:rPr lang="pt-PT" dirty="0"/>
              <a:t> (nível 5);</a:t>
            </a:r>
          </a:p>
          <a:p>
            <a:pPr lvl="2" algn="just"/>
            <a:r>
              <a:rPr lang="pt-PT" sz="1600" dirty="0"/>
              <a:t>Estágio na empresa </a:t>
            </a:r>
            <a:r>
              <a:rPr lang="pt-PT" sz="1600" dirty="0" err="1"/>
              <a:t>DoraNunes</a:t>
            </a:r>
            <a:r>
              <a:rPr lang="pt-PT" sz="1600" dirty="0"/>
              <a:t> com as funções de programador e técnico de hardware.</a:t>
            </a:r>
          </a:p>
          <a:p>
            <a:pPr lvl="1" algn="just"/>
            <a:r>
              <a:rPr lang="pt-PT" dirty="0"/>
              <a:t>Técnico de gestão e programação de sistemas informáticos (nível 4).</a:t>
            </a:r>
          </a:p>
          <a:p>
            <a:pPr lvl="2" algn="just"/>
            <a:r>
              <a:rPr lang="pt-PT" sz="1600" dirty="0"/>
              <a:t>Estágio na empresa </a:t>
            </a:r>
            <a:r>
              <a:rPr lang="pt-PT" sz="1600" dirty="0" err="1"/>
              <a:t>Cdp</a:t>
            </a:r>
            <a:r>
              <a:rPr lang="pt-PT" sz="1600" dirty="0"/>
              <a:t>-si com as funções de </a:t>
            </a:r>
            <a:r>
              <a:rPr lang="pt-PT" sz="1600" dirty="0" err="1"/>
              <a:t>helpdesk</a:t>
            </a:r>
            <a:r>
              <a:rPr lang="pt-PT" sz="1600" dirty="0"/>
              <a:t>.</a:t>
            </a:r>
          </a:p>
          <a:p>
            <a:pPr lvl="1" algn="just"/>
            <a:r>
              <a:rPr lang="pt-PT" dirty="0"/>
              <a:t>Voluntariado na final da taça de Portugal em 2013/2014.</a:t>
            </a:r>
          </a:p>
          <a:p>
            <a:pPr algn="just"/>
            <a:r>
              <a:rPr lang="pt-PT" dirty="0"/>
              <a:t>Soft </a:t>
            </a:r>
            <a:r>
              <a:rPr lang="pt-PT" dirty="0" err="1"/>
              <a:t>Skills</a:t>
            </a:r>
            <a:r>
              <a:rPr lang="pt-PT" dirty="0"/>
              <a:t>: Trabalho em equipa, flexibilidade.</a:t>
            </a:r>
          </a:p>
          <a:p>
            <a:pPr algn="just"/>
            <a:r>
              <a:rPr lang="pt-PT" dirty="0"/>
              <a:t>Role no </a:t>
            </a:r>
            <a:r>
              <a:rPr lang="pt-PT" dirty="0" err="1"/>
              <a:t>projecto</a:t>
            </a:r>
            <a:r>
              <a:rPr lang="pt-PT" dirty="0"/>
              <a:t>: Planeamento do projeto, desenvolvimento web.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FAA89E-EDE5-4A68-BA79-46273FA3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74" y="1717675"/>
            <a:ext cx="1711325" cy="17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Máquina de Estados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EB72B4-0AEF-4531-B41B-3BA38D80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74" y="1420623"/>
            <a:ext cx="7893252" cy="501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Matriz de </a:t>
            </a:r>
            <a:r>
              <a:rPr lang="pt-PT" dirty="0" err="1"/>
              <a:t>crud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FB789ACC-F66F-4E18-9706-077DCD941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44538"/>
              </p:ext>
            </p:extLst>
          </p:nvPr>
        </p:nvGraphicFramePr>
        <p:xfrm>
          <a:off x="583447" y="1418445"/>
          <a:ext cx="11025106" cy="495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402">
                  <a:extLst>
                    <a:ext uri="{9D8B030D-6E8A-4147-A177-3AD203B41FA5}">
                      <a16:colId xmlns:a16="http://schemas.microsoft.com/office/drawing/2014/main" val="1949721851"/>
                    </a:ext>
                  </a:extLst>
                </a:gridCol>
                <a:gridCol w="1295873">
                  <a:extLst>
                    <a:ext uri="{9D8B030D-6E8A-4147-A177-3AD203B41FA5}">
                      <a16:colId xmlns:a16="http://schemas.microsoft.com/office/drawing/2014/main" val="2917578632"/>
                    </a:ext>
                  </a:extLst>
                </a:gridCol>
                <a:gridCol w="2030083">
                  <a:extLst>
                    <a:ext uri="{9D8B030D-6E8A-4147-A177-3AD203B41FA5}">
                      <a16:colId xmlns:a16="http://schemas.microsoft.com/office/drawing/2014/main" val="1348608439"/>
                    </a:ext>
                  </a:extLst>
                </a:gridCol>
                <a:gridCol w="1475668">
                  <a:extLst>
                    <a:ext uri="{9D8B030D-6E8A-4147-A177-3AD203B41FA5}">
                      <a16:colId xmlns:a16="http://schemas.microsoft.com/office/drawing/2014/main" val="1161494164"/>
                    </a:ext>
                  </a:extLst>
                </a:gridCol>
                <a:gridCol w="2188060">
                  <a:extLst>
                    <a:ext uri="{9D8B030D-6E8A-4147-A177-3AD203B41FA5}">
                      <a16:colId xmlns:a16="http://schemas.microsoft.com/office/drawing/2014/main" val="2067885696"/>
                    </a:ext>
                  </a:extLst>
                </a:gridCol>
                <a:gridCol w="2205020">
                  <a:extLst>
                    <a:ext uri="{9D8B030D-6E8A-4147-A177-3AD203B41FA5}">
                      <a16:colId xmlns:a16="http://schemas.microsoft.com/office/drawing/2014/main" val="2373538973"/>
                    </a:ext>
                  </a:extLst>
                </a:gridCol>
              </a:tblGrid>
              <a:tr h="461979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Funcionalidade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Entidade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Administrador</a:t>
                      </a:r>
                    </a:p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 Sistema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Cliente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GPS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512020"/>
                  </a:ext>
                </a:extLst>
              </a:tr>
              <a:tr h="587611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Procurar restaurante   (pesquisa inteligente)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97265"/>
                  </a:ext>
                </a:extLst>
              </a:tr>
              <a:tr h="587611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Procurar restaurante   (pesquisa avançada)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9045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Escolher menu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34760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Efetuar reserva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59549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Cancelar reserva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998920"/>
                  </a:ext>
                </a:extLst>
              </a:tr>
              <a:tr h="394450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Consultar histórico de reservas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74227"/>
                  </a:ext>
                </a:extLst>
              </a:tr>
              <a:tr h="408373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Personalizar lista de favoritos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4844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Avaliar 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CRU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2698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Chat cliente/restaurante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9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18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Matriz de </a:t>
            </a:r>
            <a:r>
              <a:rPr lang="pt-PT" dirty="0" err="1"/>
              <a:t>crud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FB789ACC-F66F-4E18-9706-077DCD941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73416"/>
              </p:ext>
            </p:extLst>
          </p:nvPr>
        </p:nvGraphicFramePr>
        <p:xfrm>
          <a:off x="583447" y="1438730"/>
          <a:ext cx="11025106" cy="4837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402">
                  <a:extLst>
                    <a:ext uri="{9D8B030D-6E8A-4147-A177-3AD203B41FA5}">
                      <a16:colId xmlns:a16="http://schemas.microsoft.com/office/drawing/2014/main" val="1949721851"/>
                    </a:ext>
                  </a:extLst>
                </a:gridCol>
                <a:gridCol w="1295873">
                  <a:extLst>
                    <a:ext uri="{9D8B030D-6E8A-4147-A177-3AD203B41FA5}">
                      <a16:colId xmlns:a16="http://schemas.microsoft.com/office/drawing/2014/main" val="2917578632"/>
                    </a:ext>
                  </a:extLst>
                </a:gridCol>
                <a:gridCol w="2030083">
                  <a:extLst>
                    <a:ext uri="{9D8B030D-6E8A-4147-A177-3AD203B41FA5}">
                      <a16:colId xmlns:a16="http://schemas.microsoft.com/office/drawing/2014/main" val="1348608439"/>
                    </a:ext>
                  </a:extLst>
                </a:gridCol>
                <a:gridCol w="1475668">
                  <a:extLst>
                    <a:ext uri="{9D8B030D-6E8A-4147-A177-3AD203B41FA5}">
                      <a16:colId xmlns:a16="http://schemas.microsoft.com/office/drawing/2014/main" val="1161494164"/>
                    </a:ext>
                  </a:extLst>
                </a:gridCol>
                <a:gridCol w="2188060">
                  <a:extLst>
                    <a:ext uri="{9D8B030D-6E8A-4147-A177-3AD203B41FA5}">
                      <a16:colId xmlns:a16="http://schemas.microsoft.com/office/drawing/2014/main" val="2067885696"/>
                    </a:ext>
                  </a:extLst>
                </a:gridCol>
                <a:gridCol w="2205020">
                  <a:extLst>
                    <a:ext uri="{9D8B030D-6E8A-4147-A177-3AD203B41FA5}">
                      <a16:colId xmlns:a16="http://schemas.microsoft.com/office/drawing/2014/main" val="2373538973"/>
                    </a:ext>
                  </a:extLst>
                </a:gridCol>
              </a:tblGrid>
              <a:tr h="439102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Funcionalidade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Entidade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Administrador</a:t>
                      </a:r>
                    </a:p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 Sistema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Cliente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GPS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512020"/>
                  </a:ext>
                </a:extLst>
              </a:tr>
              <a:tr h="419578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Calcular rota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97265"/>
                  </a:ext>
                </a:extLst>
              </a:tr>
              <a:tr h="587611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Consultar mapa de restaurantes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9045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Efetuar Login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34760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Registar utilizador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59549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Alterar dados de utilizador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998920"/>
                  </a:ext>
                </a:extLst>
              </a:tr>
              <a:tr h="455797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Cancelar utilizador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74227"/>
                  </a:ext>
                </a:extLst>
              </a:tr>
              <a:tr h="452761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Registar 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4844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Alterar dados de 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26981"/>
                  </a:ext>
                </a:extLst>
              </a:tr>
              <a:tr h="445749">
                <a:tc gridSpan="2"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Cancelar restaurante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9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1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Arquitetura Conceptual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5DA614-32B8-49D1-8181-6AC0759A1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54" y="1376039"/>
            <a:ext cx="8225491" cy="50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3793E0-F4E7-41A8-AA2A-14ABF790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0" y="1415190"/>
            <a:ext cx="5086350" cy="37790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0C299F0-754E-4322-81E9-AF79A9858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36" y="2412477"/>
            <a:ext cx="5307090" cy="39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370EC1-B75B-416B-84E0-04D2C22D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2745196"/>
            <a:ext cx="5772150" cy="3807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C913BE-77AC-4836-9F0D-D88D002B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07" y="1239659"/>
            <a:ext cx="50863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7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32A3-92F0-4DC7-A0AA-709E7E6E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14158-F17F-4B41-9DF8-0A79EE888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5F6E15-978F-428B-A292-5D7C7FA44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8" y="2482561"/>
            <a:ext cx="4791007" cy="32903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FAF6D1-B4A4-449B-B9CA-51EBAE797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99" y="2482561"/>
            <a:ext cx="6064297" cy="31805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0C584C-BFCD-41CE-AF52-9A65E65D0341}"/>
              </a:ext>
            </a:extLst>
          </p:cNvPr>
          <p:cNvSpPr txBox="1"/>
          <p:nvPr/>
        </p:nvSpPr>
        <p:spPr>
          <a:xfrm>
            <a:off x="5070884" y="1621266"/>
            <a:ext cx="140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Página Inicial</a:t>
            </a:r>
          </a:p>
        </p:txBody>
      </p:sp>
    </p:spTree>
    <p:extLst>
      <p:ext uri="{BB962C8B-B14F-4D97-AF65-F5344CB8AC3E}">
        <p14:creationId xmlns:p14="http://schemas.microsoft.com/office/powerpoint/2010/main" val="310310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32A3-92F0-4DC7-A0AA-709E7E6E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14158-F17F-4B41-9DF8-0A79EE888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2E098F-BAA0-4345-BEAC-58ED2FED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300" y="1846804"/>
            <a:ext cx="4411400" cy="47794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42BCE3-1F07-46CF-B928-7A16B3F0A1F9}"/>
              </a:ext>
            </a:extLst>
          </p:cNvPr>
          <p:cNvSpPr txBox="1"/>
          <p:nvPr/>
        </p:nvSpPr>
        <p:spPr>
          <a:xfrm>
            <a:off x="4872267" y="1305698"/>
            <a:ext cx="24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Página Reserva de Mesa</a:t>
            </a:r>
          </a:p>
        </p:txBody>
      </p:sp>
    </p:spTree>
    <p:extLst>
      <p:ext uri="{BB962C8B-B14F-4D97-AF65-F5344CB8AC3E}">
        <p14:creationId xmlns:p14="http://schemas.microsoft.com/office/powerpoint/2010/main" val="109985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132A3-92F0-4DC7-A0AA-709E7E6E6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formal usando a notação BPMN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A14158-F17F-4B41-9DF8-0A79EE888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Cenário Principal</a:t>
            </a:r>
          </a:p>
          <a:p>
            <a:endParaRPr lang="pt-PT" dirty="0"/>
          </a:p>
        </p:txBody>
      </p:sp>
      <p:pic>
        <p:nvPicPr>
          <p:cNvPr id="1026" name="Picture 2" descr="Nenhuma descrição disponível.">
            <a:extLst>
              <a:ext uri="{FF2B5EF4-FFF2-40B4-BE49-F238E27FC236}">
                <a16:creationId xmlns:a16="http://schemas.microsoft.com/office/drawing/2014/main" id="{DDBAA4AD-3DD2-4653-891E-00EF0482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77986"/>
            <a:ext cx="1103947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066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(31/01/2021)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091924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Melhorias a nível das seguintes componentes: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Análise do mercado;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Diagrama de contexto;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Diagrama de casos de utilização;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Modelo de domínio;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Diagrama de máquinas de estados;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Arquitetura de blocos.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 melhorar: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Diagramas formais usando a notação  BPMN.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Atualização de interface;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Melhorar diagrama BPMN.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47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João Silva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dirty="0"/>
              <a:t>Nome: Ross Arsénio</a:t>
            </a:r>
          </a:p>
          <a:p>
            <a:pPr algn="just"/>
            <a:r>
              <a:rPr lang="pt-PT" dirty="0"/>
              <a:t>Contacto: </a:t>
            </a:r>
            <a:r>
              <a:rPr lang="pt-PT" dirty="0">
                <a:hlinkClick r:id="rId2"/>
              </a:rPr>
              <a:t>rossamaral@hotmail.com</a:t>
            </a:r>
            <a:endParaRPr lang="pt-PT" dirty="0"/>
          </a:p>
          <a:p>
            <a:pPr algn="just"/>
            <a:r>
              <a:rPr lang="pt-PT" dirty="0"/>
              <a:t>Hard </a:t>
            </a:r>
            <a:r>
              <a:rPr lang="pt-PT" dirty="0" err="1"/>
              <a:t>Skills</a:t>
            </a:r>
            <a:r>
              <a:rPr lang="pt-PT" dirty="0"/>
              <a:t>: </a:t>
            </a:r>
          </a:p>
          <a:p>
            <a:pPr lvl="1" algn="just"/>
            <a:r>
              <a:rPr lang="pt-PT" dirty="0"/>
              <a:t>Técnico de gestão empresarial </a:t>
            </a:r>
          </a:p>
          <a:p>
            <a:pPr algn="just"/>
            <a:r>
              <a:rPr lang="pt-PT" dirty="0"/>
              <a:t>Soft </a:t>
            </a:r>
            <a:r>
              <a:rPr lang="pt-PT" dirty="0" err="1"/>
              <a:t>Skills</a:t>
            </a:r>
            <a:r>
              <a:rPr lang="pt-PT" dirty="0"/>
              <a:t>: Adaptabilidade, </a:t>
            </a:r>
            <a:r>
              <a:rPr lang="pt-PT" dirty="0" err="1"/>
              <a:t>Multitasking</a:t>
            </a:r>
            <a:r>
              <a:rPr lang="pt-PT" dirty="0"/>
              <a:t>, trabalho em equipa</a:t>
            </a:r>
          </a:p>
          <a:p>
            <a:pPr algn="just"/>
            <a:r>
              <a:rPr lang="pt-PT" dirty="0"/>
              <a:t>Role no </a:t>
            </a:r>
            <a:r>
              <a:rPr lang="pt-PT" dirty="0" err="1"/>
              <a:t>projecto</a:t>
            </a:r>
            <a:r>
              <a:rPr lang="pt-PT" dirty="0"/>
              <a:t>: Planeamento do projeto, desenvolvimento web.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2FAA89E-EDE5-4A68-BA79-46273FA31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966274" y="1931591"/>
            <a:ext cx="1711325" cy="12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João Silva &amp; Ross Amaral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Link: </a:t>
            </a:r>
            <a:r>
              <a:rPr lang="pt-PT" dirty="0">
                <a:hlinkClick r:id="rId2"/>
              </a:rPr>
              <a:t>https://github.com/jsilvaue/OneClickEat</a:t>
            </a:r>
            <a:endParaRPr lang="pt-PT" dirty="0"/>
          </a:p>
          <a:p>
            <a:endParaRPr lang="pt-PT" dirty="0"/>
          </a:p>
          <a:p>
            <a:r>
              <a:rPr lang="pt-PT" dirty="0"/>
              <a:t>Análise e desenvolvimento de soluções informáticas;</a:t>
            </a:r>
          </a:p>
          <a:p>
            <a:endParaRPr lang="pt-PT" dirty="0"/>
          </a:p>
          <a:p>
            <a:r>
              <a:rPr lang="pt-PT" dirty="0"/>
              <a:t>Aplicação com sucesso e relevância a nível nacional;</a:t>
            </a:r>
          </a:p>
          <a:p>
            <a:pPr lvl="1"/>
            <a:r>
              <a:rPr lang="pt-PT" dirty="0"/>
              <a:t>Ter uma vasta rede de restaurantes e clientes associados.</a:t>
            </a:r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0EF323A0-788B-46E2-A480-B37738AE1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0" y="1885700"/>
            <a:ext cx="2751058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Fatores críticos de sucesso do projeto:</a:t>
            </a:r>
          </a:p>
          <a:p>
            <a:pPr lvl="1"/>
            <a:r>
              <a:rPr lang="pt-PT" i="1" dirty="0"/>
              <a:t>Interesse dos utilizadores em efetuarem reservas online;</a:t>
            </a:r>
          </a:p>
          <a:p>
            <a:pPr lvl="1"/>
            <a:r>
              <a:rPr lang="pt-PT" i="1" dirty="0"/>
              <a:t>Evolução e aprendizagem de novas tecnologias.</a:t>
            </a: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r>
              <a:rPr lang="pt-PT" dirty="0"/>
              <a:t>Funcionalidades padrão do mercado:</a:t>
            </a:r>
          </a:p>
          <a:p>
            <a:pPr lvl="1"/>
            <a:r>
              <a:rPr lang="pt-PT" dirty="0"/>
              <a:t>Reserva de uma mesa de restaurante online;</a:t>
            </a:r>
          </a:p>
          <a:p>
            <a:pPr lvl="1"/>
            <a:r>
              <a:rPr lang="pt-PT" dirty="0"/>
              <a:t>Procura de restaurantes;</a:t>
            </a:r>
          </a:p>
          <a:p>
            <a:pPr lvl="1"/>
            <a:r>
              <a:rPr lang="pt-PT" dirty="0"/>
              <a:t>Pesquisa por categorias: área, categoria alimentar.</a:t>
            </a:r>
          </a:p>
          <a:p>
            <a:pPr lvl="1"/>
            <a:endParaRPr lang="pt-PT" dirty="0"/>
          </a:p>
          <a:p>
            <a:pPr lvl="2"/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OneClickEat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239660"/>
            <a:ext cx="10961319" cy="305056"/>
          </a:xfrm>
        </p:spPr>
        <p:txBody>
          <a:bodyPr>
            <a:normAutofit fontScale="85000" lnSpcReduction="10000"/>
          </a:bodyPr>
          <a:lstStyle/>
          <a:p>
            <a:r>
              <a:rPr lang="pt-PT" dirty="0"/>
              <a:t>Produtos análogos: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00934CE7-629E-4982-8E28-F2C097B7D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75243"/>
              </p:ext>
            </p:extLst>
          </p:nvPr>
        </p:nvGraphicFramePr>
        <p:xfrm>
          <a:off x="530729" y="1731623"/>
          <a:ext cx="11332420" cy="453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484">
                  <a:extLst>
                    <a:ext uri="{9D8B030D-6E8A-4147-A177-3AD203B41FA5}">
                      <a16:colId xmlns:a16="http://schemas.microsoft.com/office/drawing/2014/main" val="3969936631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436432042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863523326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4197263807"/>
                    </a:ext>
                  </a:extLst>
                </a:gridCol>
                <a:gridCol w="2266484">
                  <a:extLst>
                    <a:ext uri="{9D8B030D-6E8A-4147-A177-3AD203B41FA5}">
                      <a16:colId xmlns:a16="http://schemas.microsoft.com/office/drawing/2014/main" val="1720790097"/>
                    </a:ext>
                  </a:extLst>
                </a:gridCol>
              </a:tblGrid>
              <a:tr h="848222">
                <a:tc>
                  <a:txBody>
                    <a:bodyPr/>
                    <a:lstStyle/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OneClickEat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Zomato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The</a:t>
                      </a:r>
                      <a:r>
                        <a:rPr lang="pt-PT" sz="1600" b="1" dirty="0"/>
                        <a:t> </a:t>
                      </a:r>
                      <a:r>
                        <a:rPr lang="pt-PT" sz="1600" b="1" dirty="0" err="1"/>
                        <a:t>Fork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 err="1"/>
                        <a:t>Yelp</a:t>
                      </a:r>
                      <a:endParaRPr lang="pt-P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68176"/>
                  </a:ext>
                </a:extLst>
              </a:tr>
              <a:tr h="475345">
                <a:tc>
                  <a:txBody>
                    <a:bodyPr/>
                    <a:lstStyle/>
                    <a:p>
                      <a:r>
                        <a:rPr lang="pt-PT" sz="1400" b="1" dirty="0"/>
                        <a:t>Classificação App </a:t>
                      </a:r>
                      <a:r>
                        <a:rPr lang="pt-PT" sz="1400" b="1" dirty="0" err="1"/>
                        <a:t>Store</a:t>
                      </a:r>
                      <a:endParaRPr lang="pt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Não possui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4.4*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95345"/>
                  </a:ext>
                </a:extLst>
              </a:tr>
              <a:tr h="1538160">
                <a:tc>
                  <a:txBody>
                    <a:bodyPr/>
                    <a:lstStyle/>
                    <a:p>
                      <a:r>
                        <a:rPr lang="pt-PT" sz="1400" b="1" dirty="0"/>
                        <a:t>Funcionalidades semelhantes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r>
                        <a:rPr lang="pt-PT" sz="1400" b="0" dirty="0"/>
                        <a:t>Disponibilização dos menus;</a:t>
                      </a:r>
                    </a:p>
                    <a:p>
                      <a:r>
                        <a:rPr lang="pt-PT" sz="1400" b="0" dirty="0"/>
                        <a:t>Sistema de avaliação de comentários.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Sugestões de restaurantes;</a:t>
                      </a:r>
                    </a:p>
                    <a:p>
                      <a:pPr algn="l"/>
                      <a:r>
                        <a:rPr lang="pt-PT" sz="1400" b="0" dirty="0"/>
                        <a:t>Disponibilização dos menus;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Sugestões de restaurantes;</a:t>
                      </a:r>
                    </a:p>
                    <a:p>
                      <a:pPr algn="l"/>
                      <a:r>
                        <a:rPr lang="pt-PT" sz="1400" b="0" dirty="0"/>
                        <a:t>Disponibilização dos menus;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Pesquisa de restaurantes por categorias;</a:t>
                      </a:r>
                    </a:p>
                    <a:p>
                      <a:pPr algn="l"/>
                      <a:r>
                        <a:rPr lang="pt-PT" sz="1400" b="0" dirty="0"/>
                        <a:t>Mapa com a localização dos restaurantes;</a:t>
                      </a:r>
                    </a:p>
                    <a:p>
                      <a:pPr algn="l"/>
                      <a:r>
                        <a:rPr lang="pt-PT" sz="1400" b="0" dirty="0"/>
                        <a:t>Sistema de avaliação e comentários.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01151"/>
                  </a:ext>
                </a:extLst>
              </a:tr>
              <a:tr h="1204233">
                <a:tc>
                  <a:txBody>
                    <a:bodyPr/>
                    <a:lstStyle/>
                    <a:p>
                      <a:r>
                        <a:rPr lang="pt-PT" sz="1400" b="1" dirty="0"/>
                        <a:t>Funcionalidades diferentes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dirty="0"/>
                        <a:t>Chat restaurante/cliente.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/>
                        <a:t>Take </a:t>
                      </a:r>
                      <a:r>
                        <a:rPr lang="pt-PT" sz="1400" b="0" dirty="0" err="1"/>
                        <a:t>away</a:t>
                      </a:r>
                      <a:r>
                        <a:rPr lang="pt-PT" sz="1400" b="0" dirty="0"/>
                        <a:t> incluído na aplicação.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/>
                        <a:t>Aplicação distinta para o modo de take </a:t>
                      </a:r>
                      <a:r>
                        <a:rPr lang="pt-PT" sz="1400" b="0" dirty="0" err="1"/>
                        <a:t>away</a:t>
                      </a:r>
                      <a:r>
                        <a:rPr lang="pt-PT" sz="1400" b="0" dirty="0"/>
                        <a:t>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0" dirty="0"/>
                        <a:t>Não possui reservas de restaurantes;</a:t>
                      </a:r>
                    </a:p>
                    <a:p>
                      <a:pPr algn="l"/>
                      <a:r>
                        <a:rPr lang="pt-PT" sz="1400" b="0" dirty="0"/>
                        <a:t>Registo de atividade recente por parte de utilizadores.</a:t>
                      </a:r>
                    </a:p>
                    <a:p>
                      <a:endParaRPr lang="pt-PT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70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22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PT" dirty="0"/>
              <a:t>Sistema </a:t>
            </a:r>
            <a:r>
              <a:rPr lang="pt-PT" dirty="0" err="1"/>
              <a:t>OneClickEat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133924"/>
            <a:ext cx="10961319" cy="5601453"/>
          </a:xfrm>
        </p:spPr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469E3-F7C2-0343-AD03-CE704401D5F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DE38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DE38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0" name="Tabela 40">
            <a:extLst>
              <a:ext uri="{FF2B5EF4-FFF2-40B4-BE49-F238E27FC236}">
                <a16:creationId xmlns:a16="http://schemas.microsoft.com/office/drawing/2014/main" id="{8A3334DA-A5EC-4E36-ABFB-EA6FDA8F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8221"/>
              </p:ext>
            </p:extLst>
          </p:nvPr>
        </p:nvGraphicFramePr>
        <p:xfrm>
          <a:off x="5459506" y="1328851"/>
          <a:ext cx="6355976" cy="3914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623">
                  <a:extLst>
                    <a:ext uri="{9D8B030D-6E8A-4147-A177-3AD203B41FA5}">
                      <a16:colId xmlns:a16="http://schemas.microsoft.com/office/drawing/2014/main" val="3698322039"/>
                    </a:ext>
                  </a:extLst>
                </a:gridCol>
                <a:gridCol w="4482353">
                  <a:extLst>
                    <a:ext uri="{9D8B030D-6E8A-4147-A177-3AD203B41FA5}">
                      <a16:colId xmlns:a16="http://schemas.microsoft.com/office/drawing/2014/main" val="3507085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Nome do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Funcionalidades do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43929"/>
                  </a:ext>
                </a:extLst>
              </a:tr>
              <a:tr h="1753786">
                <a:tc>
                  <a:txBody>
                    <a:bodyPr/>
                    <a:lstStyle/>
                    <a:p>
                      <a:pPr algn="l"/>
                      <a:r>
                        <a:rPr lang="pt-PT" sz="1400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Gestão da conta: </a:t>
                      </a:r>
                    </a:p>
                    <a:p>
                      <a:r>
                        <a:rPr lang="pt-PT" sz="1400" dirty="0"/>
                        <a:t>-Registar dados pessoais</a:t>
                      </a:r>
                    </a:p>
                    <a:p>
                      <a:r>
                        <a:rPr lang="pt-PT" sz="1400" dirty="0"/>
                        <a:t>-Editar dados pessoais</a:t>
                      </a:r>
                    </a:p>
                    <a:p>
                      <a:r>
                        <a:rPr lang="pt-PT" sz="1400" dirty="0"/>
                        <a:t>-Eliminar dados pessoais</a:t>
                      </a:r>
                    </a:p>
                    <a:p>
                      <a:r>
                        <a:rPr lang="pt-PT" sz="1400" dirty="0"/>
                        <a:t>Procurar restaurante</a:t>
                      </a:r>
                    </a:p>
                    <a:p>
                      <a:r>
                        <a:rPr lang="pt-PT" sz="1400" dirty="0"/>
                        <a:t>Reservar mesas</a:t>
                      </a:r>
                    </a:p>
                    <a:p>
                      <a:r>
                        <a:rPr lang="pt-PT" sz="1400" dirty="0"/>
                        <a:t>Comentar sobre o restaurante</a:t>
                      </a:r>
                    </a:p>
                    <a:p>
                      <a:r>
                        <a:rPr lang="pt-PT" sz="1400" dirty="0"/>
                        <a:t>Chat com o restaurante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5937"/>
                  </a:ext>
                </a:extLst>
              </a:tr>
              <a:tr h="1023704">
                <a:tc>
                  <a:txBody>
                    <a:bodyPr/>
                    <a:lstStyle/>
                    <a:p>
                      <a:r>
                        <a:rPr lang="pt-PT" sz="1400" dirty="0"/>
                        <a:t>Restaurantes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Gestão do restaurante </a:t>
                      </a:r>
                      <a:br>
                        <a:rPr lang="pt-PT" sz="1400" dirty="0"/>
                      </a:br>
                      <a:r>
                        <a:rPr lang="pt-PT" sz="1400" dirty="0"/>
                        <a:t>Gestão das reservas</a:t>
                      </a:r>
                    </a:p>
                    <a:p>
                      <a:r>
                        <a:rPr lang="pt-PT" sz="1400" dirty="0"/>
                        <a:t>Confirmar/Negar Reserva </a:t>
                      </a:r>
                      <a:br>
                        <a:rPr lang="pt-PT" sz="1400" dirty="0"/>
                      </a:br>
                      <a:r>
                        <a:rPr lang="pt-PT" sz="1400" dirty="0"/>
                        <a:t>Chat com o 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948766"/>
                  </a:ext>
                </a:extLst>
              </a:tr>
              <a:tr h="787465">
                <a:tc>
                  <a:txBody>
                    <a:bodyPr/>
                    <a:lstStyle/>
                    <a:p>
                      <a:r>
                        <a:rPr lang="pt-PT" sz="1400" dirty="0"/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Cálculo de rotas </a:t>
                      </a:r>
                      <a:br>
                        <a:rPr lang="pt-PT" sz="1400" dirty="0"/>
                      </a:br>
                      <a:r>
                        <a:rPr lang="pt-PT" sz="1400" dirty="0"/>
                        <a:t>Localização atual do cliente</a:t>
                      </a:r>
                    </a:p>
                    <a:p>
                      <a:r>
                        <a:rPr lang="pt-PT" sz="1400" dirty="0"/>
                        <a:t>Localização do Restaurante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90905"/>
                  </a:ext>
                </a:extLst>
              </a:tr>
            </a:tbl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61BC9DB0-0254-48E5-AB78-E9B63A4A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406"/>
            <a:ext cx="5307106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6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62195"/>
              </p:ext>
            </p:extLst>
          </p:nvPr>
        </p:nvGraphicFramePr>
        <p:xfrm>
          <a:off x="568171" y="1341053"/>
          <a:ext cx="1123912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7890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828700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802758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809781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219853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209190">
                <a:tc>
                  <a:txBody>
                    <a:bodyPr/>
                    <a:lstStyle/>
                    <a:p>
                      <a:r>
                        <a:rPr lang="pt-PT" dirty="0"/>
                        <a:t>FR01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Procurar restaurante</a:t>
                      </a:r>
                    </a:p>
                    <a:p>
                      <a:r>
                        <a:rPr lang="pt-PT" dirty="0"/>
                        <a:t>(pesquisa inteligente)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 pesquisa por restaurante através de um ícone de pesquisa em que o utilizador introduz letras e o sistema completa com os restaurantes existentes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549632">
                <a:tc>
                  <a:txBody>
                    <a:bodyPr/>
                    <a:lstStyle/>
                    <a:p>
                      <a:r>
                        <a:rPr lang="pt-PT" dirty="0"/>
                        <a:t>FR02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Procurar restaurante</a:t>
                      </a:r>
                    </a:p>
                    <a:p>
                      <a:r>
                        <a:rPr lang="pt-PT" dirty="0"/>
                        <a:t>(pesquisa avançada)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a pesquisa por restaurante através de filtros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879411">
                <a:tc>
                  <a:txBody>
                    <a:bodyPr/>
                    <a:lstStyle/>
                    <a:p>
                      <a:r>
                        <a:rPr lang="pt-PT" dirty="0"/>
                        <a:t>FR03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Personalizar pedido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personalize o seu pedido através da escolha da ementa e das suas especificidades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9ACF62A9-0C77-40E5-AA8D-94854DF05A5A}"/>
              </a:ext>
            </a:extLst>
          </p:cNvPr>
          <p:cNvSpPr/>
          <p:nvPr/>
        </p:nvSpPr>
        <p:spPr>
          <a:xfrm>
            <a:off x="566715" y="6303062"/>
            <a:ext cx="568170" cy="1950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5CE0E8-424B-402E-BFCD-301B928280CC}"/>
              </a:ext>
            </a:extLst>
          </p:cNvPr>
          <p:cNvSpPr/>
          <p:nvPr/>
        </p:nvSpPr>
        <p:spPr>
          <a:xfrm>
            <a:off x="566715" y="6579803"/>
            <a:ext cx="568170" cy="1950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4E9C7-6625-436F-9B34-7CB70A7C9BD8}"/>
              </a:ext>
            </a:extLst>
          </p:cNvPr>
          <p:cNvSpPr txBox="1"/>
          <p:nvPr/>
        </p:nvSpPr>
        <p:spPr>
          <a:xfrm>
            <a:off x="1256757" y="6272026"/>
            <a:ext cx="2004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Obrigatório implementar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4BC79B-ECD7-47EA-AE33-0EDB825E09FB}"/>
              </a:ext>
            </a:extLst>
          </p:cNvPr>
          <p:cNvSpPr txBox="1"/>
          <p:nvPr/>
        </p:nvSpPr>
        <p:spPr>
          <a:xfrm>
            <a:off x="1256757" y="6523419"/>
            <a:ext cx="1815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Opcional implementar</a:t>
            </a:r>
          </a:p>
        </p:txBody>
      </p:sp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OneClickEat</a:t>
            </a:r>
            <a:endParaRPr lang="pt-PT" dirty="0">
              <a:highlight>
                <a:srgbClr val="FFFF00"/>
              </a:highligh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5E4A3B7-B262-4330-9DB6-8FD596D0D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84741"/>
              </p:ext>
            </p:extLst>
          </p:nvPr>
        </p:nvGraphicFramePr>
        <p:xfrm>
          <a:off x="530180" y="1372327"/>
          <a:ext cx="11131639" cy="493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1">
                  <a:extLst>
                    <a:ext uri="{9D8B030D-6E8A-4147-A177-3AD203B41FA5}">
                      <a16:colId xmlns:a16="http://schemas.microsoft.com/office/drawing/2014/main" val="4219509222"/>
                    </a:ext>
                  </a:extLst>
                </a:gridCol>
                <a:gridCol w="2794688">
                  <a:extLst>
                    <a:ext uri="{9D8B030D-6E8A-4147-A177-3AD203B41FA5}">
                      <a16:colId xmlns:a16="http://schemas.microsoft.com/office/drawing/2014/main" val="4011326365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79307817"/>
                    </a:ext>
                  </a:extLst>
                </a:gridCol>
                <a:gridCol w="2782910">
                  <a:extLst>
                    <a:ext uri="{9D8B030D-6E8A-4147-A177-3AD203B41FA5}">
                      <a16:colId xmlns:a16="http://schemas.microsoft.com/office/drawing/2014/main" val="3471871700"/>
                    </a:ext>
                  </a:extLst>
                </a:gridCol>
              </a:tblGrid>
              <a:tr h="699555">
                <a:tc>
                  <a:txBody>
                    <a:bodyPr/>
                    <a:lstStyle/>
                    <a:p>
                      <a:r>
                        <a:rPr lang="pt-PT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Prioridade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2988"/>
                  </a:ext>
                </a:extLst>
              </a:tr>
              <a:tr h="1763088">
                <a:tc>
                  <a:txBody>
                    <a:bodyPr/>
                    <a:lstStyle/>
                    <a:p>
                      <a:r>
                        <a:rPr lang="pt-PT" dirty="0"/>
                        <a:t>FR04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Efetuar reserva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efetue uma reserva garantindo que aquela reserva pertence unicamente ao utilizador.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67138"/>
                  </a:ext>
                </a:extLst>
              </a:tr>
              <a:tr h="801403">
                <a:tc>
                  <a:txBody>
                    <a:bodyPr/>
                    <a:lstStyle/>
                    <a:p>
                      <a:r>
                        <a:rPr lang="pt-PT" dirty="0"/>
                        <a:t>FR05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Cancelar reserva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cancele uma reserva anteriormente efetuada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Alta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76068"/>
                  </a:ext>
                </a:extLst>
              </a:tr>
              <a:tr h="1282246">
                <a:tc>
                  <a:txBody>
                    <a:bodyPr/>
                    <a:lstStyle/>
                    <a:p>
                      <a:r>
                        <a:rPr lang="pt-PT" dirty="0"/>
                        <a:t>FR06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Histórico de reservas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sistema permite que o utilizador consulte todas as reservas que efetuou através de um histórico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Média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9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983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1878</Words>
  <Application>Microsoft Office PowerPoint</Application>
  <PresentationFormat>Ecrã Panorâmico</PresentationFormat>
  <Paragraphs>435</Paragraphs>
  <Slides>30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Trebuchet MS</vt:lpstr>
      <vt:lpstr>Tema do Office</vt:lpstr>
      <vt:lpstr>OneClickEat</vt:lpstr>
      <vt:lpstr>Equipa de projecto</vt:lpstr>
      <vt:lpstr>Equipa de projecto</vt:lpstr>
      <vt:lpstr>Apresentação da Entidade Promotora</vt:lpstr>
      <vt:lpstr>Âmbito &amp; Objetivos do Projecto</vt:lpstr>
      <vt:lpstr>Âmbito &amp; Objetivos do Projecto</vt:lpstr>
      <vt:lpstr>Diagrama de Contexto</vt:lpstr>
      <vt:lpstr>Levantamento de Requisitos Funcionais</vt:lpstr>
      <vt:lpstr>Levantamento de Requisitos Funcionais</vt:lpstr>
      <vt:lpstr>Levantamento de Requisitos Funcionais</vt:lpstr>
      <vt:lpstr>Levantamento de Requisitos Funcionais</vt:lpstr>
      <vt:lpstr>Levantamento de Requisitos Funcionais</vt:lpstr>
      <vt:lpstr>Levantamento de Requisitos Funcionais</vt:lpstr>
      <vt:lpstr>Diagrama de Casos de Utilização </vt:lpstr>
      <vt:lpstr>Diagrama de Casos de Utilização </vt:lpstr>
      <vt:lpstr>UC03 – «Pesquisar Restaurante» </vt:lpstr>
      <vt:lpstr>UC04 – «Reservar Mesa» </vt:lpstr>
      <vt:lpstr>UC09 – «Calcular Rota» </vt:lpstr>
      <vt:lpstr>Modelo de Domínio </vt:lpstr>
      <vt:lpstr>Diagrama Máquina de Estados </vt:lpstr>
      <vt:lpstr>Matriz de crud</vt:lpstr>
      <vt:lpstr>Matriz de crud</vt:lpstr>
      <vt:lpstr>Arquitetura Conceptual </vt:lpstr>
      <vt:lpstr>Apresentação dos Mokups</vt:lpstr>
      <vt:lpstr>Apresentação dos Mokups</vt:lpstr>
      <vt:lpstr>Apresentação dos Mokups</vt:lpstr>
      <vt:lpstr>Apresentação dos Mokups</vt:lpstr>
      <vt:lpstr>Diagrama formal usando a notação BPMN</vt:lpstr>
      <vt:lpstr>Sprint Retrospective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«Pxx: nome do projecto»</dc:title>
  <dc:creator>João</dc:creator>
  <cp:lastModifiedBy>Ross Arsenio</cp:lastModifiedBy>
  <cp:revision>132</cp:revision>
  <dcterms:created xsi:type="dcterms:W3CDTF">2020-11-02T15:28:30Z</dcterms:created>
  <dcterms:modified xsi:type="dcterms:W3CDTF">2021-02-03T23:10:01Z</dcterms:modified>
</cp:coreProperties>
</file>